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17" r:id="rId6"/>
    <p:sldId id="308" r:id="rId7"/>
    <p:sldId id="310" r:id="rId8"/>
    <p:sldId id="319" r:id="rId9"/>
    <p:sldId id="320" r:id="rId10"/>
    <p:sldId id="322" r:id="rId11"/>
    <p:sldId id="318" r:id="rId12"/>
    <p:sldId id="324" r:id="rId13"/>
    <p:sldId id="323" r:id="rId14"/>
    <p:sldId id="336" r:id="rId15"/>
    <p:sldId id="335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4" r:id="rId25"/>
    <p:sldId id="313" r:id="rId26"/>
    <p:sldId id="333" r:id="rId27"/>
    <p:sldId id="337" r:id="rId28"/>
    <p:sldId id="338" r:id="rId29"/>
    <p:sldId id="314" r:id="rId30"/>
    <p:sldId id="315" r:id="rId31"/>
    <p:sldId id="316" r:id="rId32"/>
    <p:sldId id="309" r:id="rId33"/>
    <p:sldId id="311" r:id="rId34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A9"/>
    <a:srgbClr val="A30F10"/>
    <a:srgbClr val="3E6DB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04182C-8721-44B0-85A7-85DE67541454}" v="7" dt="2024-10-17T09:52:24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83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16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A32EBD-D361-4850-A352-B522B9CB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00309-BFCA-43DA-B70D-1B57A7532757}" type="datetimeFigureOut">
              <a:rPr lang="nl-NL"/>
              <a:pPr>
                <a:defRPr/>
              </a:pPr>
              <a:t>30-10-2024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5BDC9B-228C-428D-B127-50FEDFDD8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07D9A3-3FE8-429D-BF46-FAB54B66A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737BF-E406-442D-BFA9-7C121D816CA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144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D553B4-CB8B-4108-98A2-8A33EE1A6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0A388-E79D-4E71-984E-6F6B317ADB06}" type="datetimeFigureOut">
              <a:rPr lang="nl-NL"/>
              <a:pPr>
                <a:defRPr/>
              </a:pPr>
              <a:t>30-10-2024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9B101F-6DC2-4E35-86A3-9CD629A3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F5AF58-B10E-4BC4-BA16-A81A77937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E49FE-988A-4119-989A-801C7592270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7214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A03B9C-A4E5-42CD-BDE2-F9F6FC22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4DF3F-83B5-425A-B722-61508C329B96}" type="datetimeFigureOut">
              <a:rPr lang="nl-NL"/>
              <a:pPr>
                <a:defRPr/>
              </a:pPr>
              <a:t>30-10-2024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A02291-F652-4E92-80D1-C87279C55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46A5ED-C8E4-4193-8BFE-08808201B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40E00-93BF-431B-AE01-7B76F639AAC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6331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11711E-4D43-4ADE-9CE2-D6CFBBDF5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09B6F-6098-46C8-8D67-CCFF59FE11C2}" type="datetimeFigureOut">
              <a:rPr lang="nl-NL"/>
              <a:pPr>
                <a:defRPr/>
              </a:pPr>
              <a:t>30-10-2024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6DA43B-BDAF-4D36-804F-953DEA2E6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73EFF4-96D7-4ADB-99B6-C2D31734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B535-676E-4F84-B11C-004BCCDAB5D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7320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DCE24F-6DDC-421E-9DF6-3CB7EF4DB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E5EAF-AC9E-4F80-A98A-CF0F330F9949}" type="datetimeFigureOut">
              <a:rPr lang="nl-NL"/>
              <a:pPr>
                <a:defRPr/>
              </a:pPr>
              <a:t>30-10-2024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9D7FD6-9886-48A6-ADF7-2B332141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3C39B5-0576-43AA-83CF-CCBD15C2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0ED22-7BEB-482A-BDE6-52B615F24FB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5354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2EC7D7F6-CFE8-4554-BD46-EA33DD64B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2E440-936A-4A24-8BC0-1B0BA0D4DDBD}" type="datetimeFigureOut">
              <a:rPr lang="nl-NL"/>
              <a:pPr>
                <a:defRPr/>
              </a:pPr>
              <a:t>30-10-2024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ABBBB69-228B-4156-BAAE-E89733D5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A4273CFC-3411-4CE6-8A9A-7D6BA3A42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C5943-136E-44A7-8258-C8027111F4C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5022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3E218A7B-1057-4F9C-9302-9E39D938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A7B0C-2852-4628-90FB-A45D32B49923}" type="datetimeFigureOut">
              <a:rPr lang="nl-NL"/>
              <a:pPr>
                <a:defRPr/>
              </a:pPr>
              <a:t>30-10-2024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85285CC9-8EEF-479A-B160-E52A3EEC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AA60879C-E057-4E36-87B1-469EE737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4980D-C60B-4215-9C6C-0B62CC7964E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8627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F68DBF2B-B9E3-4991-AADC-96877C69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0FDE-8B21-4FF3-A9C3-B2217146CB38}" type="datetimeFigureOut">
              <a:rPr lang="nl-NL"/>
              <a:pPr>
                <a:defRPr/>
              </a:pPr>
              <a:t>30-10-2024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6FC1E96E-A15B-4BF6-9701-E12B2375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BDFBDF35-7107-4CC2-A637-FFE3BC56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0568D-C47D-449A-9480-0034CE84ECD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8919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1DC1EE14-8B40-433C-8CE2-0F24814F1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D5594-82AB-4543-97F9-0F50667285E3}" type="datetimeFigureOut">
              <a:rPr lang="nl-NL"/>
              <a:pPr>
                <a:defRPr/>
              </a:pPr>
              <a:t>30-10-2024</a:t>
            </a:fld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06DBDEF9-0A57-47AA-BB48-D016C8AF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5C490417-3FB7-4470-A409-5FF243876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FBDF1-DB41-4E44-8EF3-E7CDA8297DA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5248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E473FC30-25EF-4006-B030-41E99476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3B6E1-6D17-4696-BD4D-6335B85660A5}" type="datetimeFigureOut">
              <a:rPr lang="nl-NL"/>
              <a:pPr>
                <a:defRPr/>
              </a:pPr>
              <a:t>30-10-2024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B5079791-FF71-484D-B6AF-B412013F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C48B18C3-618E-4152-B878-D4ED5AE43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55D54-3DBC-4B53-B81F-8508E6F456D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2057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78EBA557-3084-4C6C-A863-3A95932C9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1BC6-09D8-40A6-BD16-79113A7FFCCB}" type="datetimeFigureOut">
              <a:rPr lang="nl-NL"/>
              <a:pPr>
                <a:defRPr/>
              </a:pPr>
              <a:t>30-10-2024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C5BC2D34-8126-4E0E-AB86-0B818DD2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72BE42BB-8995-499B-B5BC-B99656AC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5225C-BD1C-4FC8-AEC6-CA2EFB3C45C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7258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7DA43570-76B8-4DDC-A605-D149770668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A3BEAE16-1055-480E-B6CF-EF6A28521A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4C7176-AD1E-4045-8782-F5A17220C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F8560F-AF4B-4B8B-B35B-BC09125EF9A1}" type="datetimeFigureOut">
              <a:rPr lang="nl-NL"/>
              <a:pPr>
                <a:defRPr/>
              </a:pPr>
              <a:t>30-10-2024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3E8954-5838-4D90-8FA7-EE19DC377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F36B66-A892-4189-89F0-A5DA63E7E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B8DC8A2-DADA-4756-89EE-01ECB0858F1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nvn.nl/publicaties/persoonlijke-verhalen/vaak-ongewoon-moe-wat-zijn-de-gevolgen-voor-je-werk/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uwv.nl/nl/wia/fml-lijst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rijksoverheid.nl/onderwerpen/ziekteverzuim-van-het-werk/vraag-en-antwoord/wordt-mijn-loon-doorbetaald-als-ik-ziek-word#:~:text=Bent%20u%20ziek%20en%20heeft,met%20als%20grens%20het%20maximumdagloon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ederin.nl/meldpunt/over-het-informatiepunt-wajong/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ederin.nl/meldpunt/over-het-informatiepunt-wajong/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uwv.nl/particulieren/arbeidsbeperkt/beoordeling-arbeidsvermogen-wajong-aanvragen/welke-ondersteuning-kan-ik-krijgen/index.aspx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nieren.nl/leven-met-nierproblemen/verzekeringen-en-vergoeding-zorgkosten/hypotheek-en-levensverzekering-ondanks-nierschade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eerkosten.nl/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eren.nl/leven-met-nierproblemen/verzekeringen-en-vergoeding-zorgkosten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nieren.nl/leven-met-nierproblemen/werken-met-nierprobleme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eerkosten.nl/" TargetMode="External"/><Relationship Id="rId5" Type="http://schemas.openxmlformats.org/officeDocument/2006/relationships/hyperlink" Target="https://iederin.nl/webinar-belastingaangifte2023/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nieren.nl/leven-met-nierproblemen/werken-met-nierproblemen/inkomen-en-uitkering-bij-nierziekte/financiele-regelingen-voor-nierpatienten" TargetMode="Externa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wv.nl/nl/no-riskpolis/voorwaarden-no-riskpolis" TargetMode="External"/><Relationship Id="rId5" Type="http://schemas.openxmlformats.org/officeDocument/2006/relationships/hyperlink" Target="https://www.uwv.nl/nl/no-riskpolis" TargetMode="Externa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nvn.nl/media/3524/stap-2021.pdf" TargetMode="Externa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nvn.nl/media/2409/brochure-werken-met-een-nierziekte_2.pdf" TargetMode="Externa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nvn.nl/media/2408/brochure-een-medewerker-met-een-nierziekte_2.pdf" TargetMode="Externa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ulpwijzer.onbelemmerdstuderen.nl/" TargetMode="External"/><Relationship Id="rId5" Type="http://schemas.openxmlformats.org/officeDocument/2006/relationships/hyperlink" Target="https://www.nieren.nl/leven-met-nierproblemen/opleiding-volgen-met-een-nierziekte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mma-at-work.nl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57FB35B2-DBDB-4496-B1A2-39DFEB10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B1BC4430-6B74-4F3E-AE36-CE82DFD7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1193E3-9B35-400B-8497-4642671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9142AF63-35EE-4E38-8D2F-54392ABF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00038"/>
            <a:ext cx="40831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STAP presentatie </a:t>
            </a: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69D856F3-A8D7-4865-AEC5-BD1564DE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5E1F8599-2CE1-4500-A6A1-DC5DF0C4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07-09-2024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C061A5D-3203-4242-B65A-BC72FAE650C3}"/>
              </a:ext>
            </a:extLst>
          </p:cNvPr>
          <p:cNvSpPr txBox="1"/>
          <p:nvPr/>
        </p:nvSpPr>
        <p:spPr>
          <a:xfrm>
            <a:off x="711200" y="2628901"/>
            <a:ext cx="842943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Informatiebijeenkomst </a:t>
            </a:r>
            <a:r>
              <a:rPr lang="nl-NL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Steun-en</a:t>
            </a:r>
            <a:r>
              <a:rPr lang="nl-NL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Adviespunt (STAP) </a:t>
            </a:r>
          </a:p>
          <a:p>
            <a:pPr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nl-NL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07-09- 2024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57FB35B2-DBDB-4496-B1A2-39DFEB10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B1BC4430-6B74-4F3E-AE36-CE82DFD7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1193E3-9B35-400B-8497-4642671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9142AF63-35EE-4E38-8D2F-54392ABF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420" y="-46970"/>
            <a:ext cx="68351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Arbeid</a:t>
            </a: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69D856F3-A8D7-4865-AEC5-BD1564DE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0" y="542065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5E1F8599-2CE1-4500-A6A1-DC5DF0C4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07-09-2024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A2FA3E7-D9AB-A9AC-0EE1-A5B2F0911A1C}"/>
              </a:ext>
            </a:extLst>
          </p:cNvPr>
          <p:cNvSpPr txBox="1"/>
          <p:nvPr/>
        </p:nvSpPr>
        <p:spPr>
          <a:xfrm>
            <a:off x="213756" y="1341438"/>
            <a:ext cx="8657112" cy="4489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 als werken te zwaar wordt  (deel 2)</a:t>
            </a:r>
          </a:p>
          <a:p>
            <a:pPr marL="35560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Tips: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 in gesprek met je werkgever;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Openheid naar directe collega’s kan zorgen voor meer begrip en sociale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steu</a:t>
            </a:r>
            <a:r>
              <a:rPr lang="nl-NL" sz="2400" dirty="0">
                <a:solidFill>
                  <a:prstClr val="black"/>
                </a:solidFill>
                <a:ea typeface="Calibri" panose="020F0502020204030204" pitchFamily="34" charset="0"/>
              </a:rPr>
              <a:t>n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 de werkvloer;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nl-NL" sz="2400" dirty="0">
                <a:solidFill>
                  <a:prstClr val="black"/>
                </a:solidFill>
                <a:ea typeface="Calibri" panose="020F0502020204030204" pitchFamily="34" charset="0"/>
              </a:rPr>
              <a:t>Artikel Wisselwerking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nl-NL" sz="2400" dirty="0">
                <a:hlinkClick r:id="rId5"/>
              </a:rPr>
              <a:t>Vaak ongewoon moe? Wat zijn de gevolgen voor je werk? - Nierpatiënten Vereniging Nederland (nvn.nl)</a:t>
            </a:r>
            <a:endParaRPr lang="nl-NL" sz="24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04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C2FBF-05AF-8EDD-EC97-C7E79AF08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C95D6CC7-2099-8117-1526-7D99572E9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D38871EB-6DFE-FEC5-C8AB-D19687435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7B5AAA1-1AC5-740E-C7B6-F547DF429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4F4E0591-EC60-583A-6D0B-819741EE9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420" y="-46970"/>
            <a:ext cx="68351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Arbeid</a:t>
            </a: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48EC6675-12FD-AD20-1CFD-442C71C08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0" y="542065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EA9C0C7F-78A4-D278-EAA2-AD12C7501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07-09-2024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C1B5071-6A94-BD3A-E2E5-E5C4CD437037}"/>
              </a:ext>
            </a:extLst>
          </p:cNvPr>
          <p:cNvSpPr txBox="1"/>
          <p:nvPr/>
        </p:nvSpPr>
        <p:spPr>
          <a:xfrm>
            <a:off x="213756" y="1341438"/>
            <a:ext cx="8657112" cy="313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 als werken te zwaar wordt  (deel 2)</a:t>
            </a:r>
          </a:p>
          <a:p>
            <a:pPr marL="35560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Tips:</a:t>
            </a:r>
          </a:p>
          <a:p>
            <a:pPr marL="35560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nl-NL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nl-NL" sz="2400" dirty="0">
                <a:solidFill>
                  <a:prstClr val="black"/>
                </a:solidFill>
                <a:ea typeface="Calibri" panose="020F0502020204030204" pitchFamily="34" charset="0"/>
              </a:rPr>
              <a:t>Pas nooit je contract uren aan! Hiermee kom je later in de problemen, en is het financieel ongunstig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endParaRPr lang="nl-NL" sz="24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58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36D3F-DFC8-D3E4-4F32-0B19BC139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1B15B306-EF69-AC74-21F1-EADEE3EFF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320CA9FE-A552-9C15-D524-18C865996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5C9B26A-E3B0-02A8-D356-E10D9F61C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54F3ACDB-D1AA-84E1-377E-AC6582FB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420" y="-46970"/>
            <a:ext cx="68351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Arbeid</a:t>
            </a: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85AC6C99-630B-ED78-3454-758C30AA8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0" y="542065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A20B116D-017E-4338-F365-8E18B0F7B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07-09-2024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E2B5DD0-7F33-655B-B846-AFF868396218}"/>
              </a:ext>
            </a:extLst>
          </p:cNvPr>
          <p:cNvSpPr txBox="1"/>
          <p:nvPr/>
        </p:nvSpPr>
        <p:spPr>
          <a:xfrm>
            <a:off x="213756" y="1341438"/>
            <a:ext cx="8657112" cy="5383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 je het werk (</a:t>
            </a:r>
            <a:r>
              <a:rPr lang="nl-NL" sz="2400" dirty="0">
                <a:solidFill>
                  <a:prstClr val="black"/>
                </a:solidFill>
                <a:ea typeface="Calibri" panose="020F0502020204030204" pitchFamily="34" charset="0"/>
              </a:rPr>
              <a:t>gedeeltelijk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niet meer kunt uitvoeren, dan </a:t>
            </a:r>
            <a:r>
              <a:rPr lang="nl-NL" sz="2400" dirty="0">
                <a:solidFill>
                  <a:prstClr val="black"/>
                </a:solidFill>
                <a:ea typeface="Calibri" panose="020F0502020204030204" pitchFamily="34" charset="0"/>
              </a:rPr>
              <a:t>kun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je ziek melden</a:t>
            </a: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Ziek melden bij je werkgever</a:t>
            </a: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Gesprek met bedrijfsarts (hij stelt een FML lijst op: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https://www.uwv.nl/nl/wia/fml-lijst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</a:t>
            </a: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b="1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Wet Poortwachter is van toepassing</a:t>
            </a: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600">
              <a:lnSpc>
                <a:spcPct val="107000"/>
              </a:lnSpc>
              <a:spcAft>
                <a:spcPts val="800"/>
              </a:spcAft>
              <a:defRPr/>
            </a:pPr>
            <a:endParaRPr lang="nl-NL" sz="24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97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57FB35B2-DBDB-4496-B1A2-39DFEB10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B1BC4430-6B74-4F3E-AE36-CE82DFD7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1193E3-9B35-400B-8497-4642671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9142AF63-35EE-4E38-8D2F-54392ABF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420" y="-46970"/>
            <a:ext cx="68351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Arbeid</a:t>
            </a: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69D856F3-A8D7-4865-AEC5-BD1564DE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0" y="542065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5E1F8599-2CE1-4500-A6A1-DC5DF0C4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07-09-2024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A2FA3E7-D9AB-A9AC-0EE1-A5B2F0911A1C}"/>
              </a:ext>
            </a:extLst>
          </p:cNvPr>
          <p:cNvSpPr txBox="1"/>
          <p:nvPr/>
        </p:nvSpPr>
        <p:spPr>
          <a:xfrm>
            <a:off x="213756" y="1341438"/>
            <a:ext cx="8657112" cy="5752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Inkomen:</a:t>
            </a: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prstClr val="black"/>
                </a:solidFill>
                <a:ea typeface="Calibri" panose="020F0502020204030204" pitchFamily="34" charset="0"/>
              </a:rPr>
              <a:t>Je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werkgever heeft een loondoorbetalingsverplichting van twee jaar (minimaal 70%)</a:t>
            </a: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https://www.rijksoverheid.nl/onderwerpen/ziekteverzuim-van-het-werk/vraag-en-antwoord/wordt-mijn-loon-doorbetaald-als-ik-ziek-word#:~:text=Bent%20u%20ziek%20en%20heeft,met%20als%20grens%20het%20maximumdagloon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nl-NL" sz="24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600">
              <a:lnSpc>
                <a:spcPct val="107000"/>
              </a:lnSpc>
              <a:spcAft>
                <a:spcPts val="800"/>
              </a:spcAft>
              <a:defRPr/>
            </a:pPr>
            <a:endParaRPr lang="nl-NL" sz="24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4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57FB35B2-DBDB-4496-B1A2-39DFEB10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B1BC4430-6B74-4F3E-AE36-CE82DFD7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1193E3-9B35-400B-8497-4642671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132" y="-71358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9142AF63-35EE-4E38-8D2F-54392ABF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420" y="-46970"/>
            <a:ext cx="68351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Ziek melden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Wet Poortwachter</a:t>
            </a: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69D856F3-A8D7-4865-AEC5-BD1564DE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0" y="542065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5E1F8599-2CE1-4500-A6A1-DC5DF0C4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07-09-2024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A2FA3E7-D9AB-A9AC-0EE1-A5B2F0911A1C}"/>
              </a:ext>
            </a:extLst>
          </p:cNvPr>
          <p:cNvSpPr txBox="1"/>
          <p:nvPr/>
        </p:nvSpPr>
        <p:spPr>
          <a:xfrm>
            <a:off x="83127" y="1200330"/>
            <a:ext cx="8787741" cy="6632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altLang="nl-NL" sz="2400" dirty="0"/>
              <a:t>In de wet Poortwachter staan de stappen beschreven die de werkgever en werknemer moeten volgen bij ziekte gedurende de eerste twee jaar van de ziekte. </a:t>
            </a:r>
          </a:p>
          <a:p>
            <a:pPr>
              <a:defRPr/>
            </a:pPr>
            <a:endParaRPr lang="nl-NL" altLang="nl-NL" sz="2400" dirty="0"/>
          </a:p>
          <a:p>
            <a:pPr>
              <a:defRPr/>
            </a:pPr>
            <a:r>
              <a:rPr lang="nl-NL" altLang="nl-NL" sz="2400" dirty="0"/>
              <a:t>De werkgever is verantwoordelijk voor de re-integratie en de ziekteverzuimbegeleiding. De werknemer is verplicht om constructief mee te werken aan de re-integratie. </a:t>
            </a:r>
          </a:p>
          <a:p>
            <a:pPr>
              <a:defRPr/>
            </a:pPr>
            <a:endParaRPr lang="nl-NL" altLang="nl-NL" sz="2400" dirty="0"/>
          </a:p>
          <a:p>
            <a:pPr>
              <a:defRPr/>
            </a:pPr>
            <a:r>
              <a:rPr lang="nl-NL" altLang="nl-NL" sz="2400" b="1" dirty="0"/>
              <a:t>De Wet Poortwachter kent twee fasen</a:t>
            </a:r>
            <a:r>
              <a:rPr lang="nl-NL" altLang="nl-NL" sz="2400" dirty="0"/>
              <a:t>:</a:t>
            </a:r>
          </a:p>
          <a:p>
            <a:pPr marL="285750" indent="-285750">
              <a:buFontTx/>
              <a:buChar char="-"/>
              <a:defRPr/>
            </a:pPr>
            <a:r>
              <a:rPr lang="nl-NL" altLang="nl-NL" sz="2400" dirty="0"/>
              <a:t>In de eerste fase wordt ingezet op terugkeer in het eigen bedrijf (1</a:t>
            </a:r>
            <a:r>
              <a:rPr lang="nl-NL" altLang="nl-NL" sz="2400" baseline="30000" dirty="0"/>
              <a:t>e</a:t>
            </a:r>
            <a:r>
              <a:rPr lang="nl-NL" altLang="nl-NL" sz="2400" dirty="0"/>
              <a:t> spoor);</a:t>
            </a:r>
          </a:p>
          <a:p>
            <a:pPr marL="285750" indent="-285750">
              <a:buFontTx/>
              <a:buChar char="-"/>
              <a:defRPr/>
            </a:pPr>
            <a:r>
              <a:rPr lang="nl-NL" altLang="nl-NL" sz="2400" dirty="0"/>
              <a:t>In de tweede fase wordt ingezet op een baan buiten het eigen bedrijf (2</a:t>
            </a:r>
            <a:r>
              <a:rPr lang="nl-NL" altLang="nl-NL" sz="2400" baseline="30000" dirty="0"/>
              <a:t>e</a:t>
            </a:r>
            <a:r>
              <a:rPr lang="nl-NL" altLang="nl-NL" sz="2400" dirty="0"/>
              <a:t> spoor)</a:t>
            </a:r>
          </a:p>
          <a:p>
            <a:pPr>
              <a:defRPr/>
            </a:pPr>
            <a:endParaRPr lang="nl-NL" altLang="nl-NL" sz="2400" dirty="0"/>
          </a:p>
          <a:p>
            <a:pPr>
              <a:defRPr/>
            </a:pPr>
            <a:r>
              <a:rPr lang="nl-NL" altLang="nl-NL" sz="3200" b="1" dirty="0"/>
              <a:t>!</a:t>
            </a:r>
          </a:p>
          <a:p>
            <a:pPr>
              <a:defRPr/>
            </a:pPr>
            <a:endParaRPr lang="nl-N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600">
              <a:lnSpc>
                <a:spcPct val="107000"/>
              </a:lnSpc>
              <a:spcAft>
                <a:spcPts val="800"/>
              </a:spcAft>
              <a:defRPr/>
            </a:pPr>
            <a:endParaRPr lang="nl-NL" sz="24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92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57FB35B2-DBDB-4496-B1A2-39DFEB10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B1BC4430-6B74-4F3E-AE36-CE82DFD7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1193E3-9B35-400B-8497-4642671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766" y="-240507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9142AF63-35EE-4E38-8D2F-54392ABF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420" y="-46970"/>
            <a:ext cx="68351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WIA</a:t>
            </a: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69D856F3-A8D7-4865-AEC5-BD1564DE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0" y="542065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5E1F8599-2CE1-4500-A6A1-DC5DF0C4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07-09-2024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A2FA3E7-D9AB-A9AC-0EE1-A5B2F0911A1C}"/>
              </a:ext>
            </a:extLst>
          </p:cNvPr>
          <p:cNvSpPr txBox="1"/>
          <p:nvPr/>
        </p:nvSpPr>
        <p:spPr>
          <a:xfrm>
            <a:off x="213756" y="1341438"/>
            <a:ext cx="8657112" cy="5383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alt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Wet werk en inkomen naar arbeidsvermogen (WIA)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WIA-aanvraag bij een jaar en negen maanden ziekte;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WIA kent twee soorten uitkeringen;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IVA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(Inkomensvoorziening Volledig  Arbeidsongeschikten)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WGA (Werkhervatting Gedeeltelijk Arbeidsongeschikten)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70% (bij WGA) en 75% (bij IVA) van het laatst verdiende loon;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nl-NL" alt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Keuring door verzekeringsarts UWV.</a:t>
            </a:r>
          </a:p>
          <a:p>
            <a:pPr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5600">
              <a:lnSpc>
                <a:spcPct val="107000"/>
              </a:lnSpc>
              <a:spcAft>
                <a:spcPts val="800"/>
              </a:spcAft>
              <a:defRPr/>
            </a:pPr>
            <a:endParaRPr lang="nl-NL" sz="24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265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57FB35B2-DBDB-4496-B1A2-39DFEB10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B1BC4430-6B74-4F3E-AE36-CE82DFD7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1193E3-9B35-400B-8497-4642671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9142AF63-35EE-4E38-8D2F-54392ABF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00038"/>
            <a:ext cx="3690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Wajong en werk</a:t>
            </a: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69D856F3-A8D7-4865-AEC5-BD1564DE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5E1F8599-2CE1-4500-A6A1-DC5DF0C4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07-09-2024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C061A5D-3203-4242-B65A-BC72FAE650C3}"/>
              </a:ext>
            </a:extLst>
          </p:cNvPr>
          <p:cNvSpPr txBox="1"/>
          <p:nvPr/>
        </p:nvSpPr>
        <p:spPr>
          <a:xfrm>
            <a:off x="451262" y="1500187"/>
            <a:ext cx="8689375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WAJONG:</a:t>
            </a:r>
          </a:p>
          <a:p>
            <a:pPr>
              <a:defRPr/>
            </a:pPr>
            <a:endParaRPr lang="nl-NL" sz="32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</a:endParaRPr>
          </a:p>
          <a:p>
            <a:pPr>
              <a:defRPr/>
            </a:pPr>
            <a:r>
              <a:rPr lang="nl-NL" sz="2400" dirty="0"/>
              <a:t>	U kunt Wajong krijgen als u vanaf jonge leeftijd een 		ziekte of handicap heeft, waardoor u alleen met hulp of 	begeleiding kunt werken, of helemaal niet kunt werken. 	Als u (nog) niet minimaal 75% van het 	minimum(jeugd)loon kunt verdienen, krijgt u een 	(aanvullende) Wajong-uitkering. Heeft u 	arbeidsvermogen of kunt u dit ontwikkelen? Dan krijgt u 	hulp van het UWV bij het vinden en behouden van 	werk.</a:t>
            </a:r>
            <a:endParaRPr lang="nl-N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nl-NL" sz="3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https://iederin.nl/meldpunt/over-het-informatiepunt-wajong/</a:t>
            </a: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90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57FB35B2-DBDB-4496-B1A2-39DFEB10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B1BC4430-6B74-4F3E-AE36-CE82DFD7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1193E3-9B35-400B-8497-4642671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9142AF63-35EE-4E38-8D2F-54392ABF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00038"/>
            <a:ext cx="18434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Wajong</a:t>
            </a: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69D856F3-A8D7-4865-AEC5-BD1564DE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5E1F8599-2CE1-4500-A6A1-DC5DF0C4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07-09-2024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C061A5D-3203-4242-B65A-BC72FAE650C3}"/>
              </a:ext>
            </a:extLst>
          </p:cNvPr>
          <p:cNvSpPr txBox="1"/>
          <p:nvPr/>
        </p:nvSpPr>
        <p:spPr>
          <a:xfrm>
            <a:off x="451262" y="1500187"/>
            <a:ext cx="868937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Wajong:</a:t>
            </a:r>
          </a:p>
          <a:p>
            <a:pPr>
              <a:defRPr/>
            </a:pPr>
            <a:endParaRPr lang="nl-NL" sz="32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Drie regelingen:</a:t>
            </a:r>
          </a:p>
          <a:p>
            <a:pPr lvl="1">
              <a:defRPr/>
            </a:pP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oude </a:t>
            </a:r>
            <a:r>
              <a:rPr lang="nl-NL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wajong</a:t>
            </a: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voor 2010</a:t>
            </a:r>
          </a:p>
          <a:p>
            <a:pPr lvl="1">
              <a:defRPr/>
            </a:pPr>
            <a:r>
              <a:rPr lang="nl-NL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wajong</a:t>
            </a: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2010 </a:t>
            </a:r>
          </a:p>
          <a:p>
            <a:pPr lvl="1">
              <a:defRPr/>
            </a:pPr>
            <a:r>
              <a:rPr lang="nl-NL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wajong</a:t>
            </a: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2015</a:t>
            </a: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https://iederin.nl/meldpunt/over-het-informatiepunt-wajong/</a:t>
            </a: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Wajong en ziekmelding</a:t>
            </a:r>
          </a:p>
          <a:p>
            <a:pPr marL="457200" indent="-457200">
              <a:buFontTx/>
              <a:buChar char="-"/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86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57FB35B2-DBDB-4496-B1A2-39DFEB10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B1BC4430-6B74-4F3E-AE36-CE82DFD7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1193E3-9B35-400B-8497-4642671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9142AF63-35EE-4E38-8D2F-54392ABF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00038"/>
            <a:ext cx="45448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ZZP’er en nierziekte</a:t>
            </a: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69D856F3-A8D7-4865-AEC5-BD1564DE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5E1F8599-2CE1-4500-A6A1-DC5DF0C4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07-09-2024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C061A5D-3203-4242-B65A-BC72FAE650C3}"/>
              </a:ext>
            </a:extLst>
          </p:cNvPr>
          <p:cNvSpPr txBox="1"/>
          <p:nvPr/>
        </p:nvSpPr>
        <p:spPr>
          <a:xfrm>
            <a:off x="451262" y="1500187"/>
            <a:ext cx="868937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2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ZZP’er </a:t>
            </a:r>
          </a:p>
          <a:p>
            <a:pPr>
              <a:defRPr/>
            </a:pPr>
            <a:endParaRPr lang="nl-NL" sz="32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Arbeidsongeschiktheidsverzekering (AOV)</a:t>
            </a:r>
          </a:p>
          <a:p>
            <a:pPr marL="457200" indent="-457200">
              <a:buFontTx/>
              <a:buChar char="-"/>
              <a:defRPr/>
            </a:pP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Bijstand voor zelfstandigen gemeente (BBZ)</a:t>
            </a:r>
          </a:p>
          <a:p>
            <a:pPr marL="457200" indent="-457200">
              <a:buFontTx/>
              <a:buChar char="-"/>
              <a:defRPr/>
            </a:pP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Vrijwillige AOV zonder medische selectie via het UWV</a:t>
            </a:r>
          </a:p>
          <a:p>
            <a:pPr marL="457200" indent="-457200">
              <a:buFontTx/>
              <a:buChar char="-"/>
              <a:defRPr/>
            </a:pP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Actualiteiten: verplichte AOV</a:t>
            </a:r>
          </a:p>
          <a:p>
            <a:pPr lvl="1">
              <a:defRPr/>
            </a:pP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61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57FB35B2-DBDB-4496-B1A2-39DFEB10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B1BC4430-6B74-4F3E-AE36-CE82DFD7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1193E3-9B35-400B-8497-4642671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9142AF63-35EE-4E38-8D2F-54392ABF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00038"/>
            <a:ext cx="59554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Ondersteuning UWV/Gem</a:t>
            </a: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69D856F3-A8D7-4865-AEC5-BD1564DE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5E1F8599-2CE1-4500-A6A1-DC5DF0C4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07-09-2024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C061A5D-3203-4242-B65A-BC72FAE650C3}"/>
              </a:ext>
            </a:extLst>
          </p:cNvPr>
          <p:cNvSpPr txBox="1"/>
          <p:nvPr/>
        </p:nvSpPr>
        <p:spPr>
          <a:xfrm>
            <a:off x="451262" y="1500187"/>
            <a:ext cx="86893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Voorzieningen en regelingen </a:t>
            </a:r>
            <a:endParaRPr lang="nl-NL" sz="24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</a:endParaRPr>
          </a:p>
          <a:p>
            <a:pPr>
              <a:defRPr/>
            </a:pPr>
            <a:r>
              <a:rPr lang="nl-N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UWV</a:t>
            </a:r>
            <a:endParaRPr lang="nl-NL" sz="24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Arbeidsvermogen/No-riskpolis</a:t>
            </a:r>
          </a:p>
          <a:p>
            <a:pPr marL="457200" indent="-457200">
              <a:buFontTx/>
              <a:buChar char="-"/>
              <a:defRPr/>
            </a:pP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https://www.uwv.nl/particulieren/arbeidsbeperkt/beoordeling-arbeidsvermogen-wajong-aanvragen/welke-ondersteuning-kan-ik-krijgen/index.aspx</a:t>
            </a: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nl-N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nl-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Gemeente</a:t>
            </a:r>
          </a:p>
          <a:p>
            <a:pPr marL="457200" indent="-457200">
              <a:buFontTx/>
              <a:buChar char="-"/>
              <a:defRPr/>
            </a:pP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Participatiewet</a:t>
            </a:r>
          </a:p>
          <a:p>
            <a:pPr marL="457200" indent="-457200">
              <a:buFontTx/>
              <a:buChar char="-"/>
              <a:defRPr/>
            </a:pP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Jobcoach</a:t>
            </a:r>
          </a:p>
          <a:p>
            <a:pPr>
              <a:defRPr/>
            </a:pP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defRPr/>
            </a:pP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57FB35B2-DBDB-4496-B1A2-39DFEB10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B1BC4430-6B74-4F3E-AE36-CE82DFD7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1193E3-9B35-400B-8497-4642671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9142AF63-35EE-4E38-8D2F-54392ABF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00038"/>
            <a:ext cx="40831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STAP presentatie </a:t>
            </a: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69D856F3-A8D7-4865-AEC5-BD1564DE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5E1F8599-2CE1-4500-A6A1-DC5DF0C4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07-09-2024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C061A5D-3203-4242-B65A-BC72FAE650C3}"/>
              </a:ext>
            </a:extLst>
          </p:cNvPr>
          <p:cNvSpPr txBox="1"/>
          <p:nvPr/>
        </p:nvSpPr>
        <p:spPr>
          <a:xfrm>
            <a:off x="533322" y="1341438"/>
            <a:ext cx="842943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Programma:</a:t>
            </a:r>
          </a:p>
          <a:p>
            <a:pPr>
              <a:defRPr/>
            </a:pP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Introductie STAP</a:t>
            </a:r>
          </a:p>
          <a:p>
            <a:pPr marL="457200" indent="-457200">
              <a:buFontTx/>
              <a:buChar char="-"/>
              <a:defRPr/>
            </a:pP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Studie </a:t>
            </a:r>
          </a:p>
          <a:p>
            <a:pPr marL="457200" indent="-457200">
              <a:buFontTx/>
              <a:buChar char="-"/>
              <a:defRPr/>
            </a:pP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Solliciteren</a:t>
            </a:r>
          </a:p>
          <a:p>
            <a:pPr marL="457200" indent="-457200">
              <a:buFontTx/>
              <a:buChar char="-"/>
              <a:defRPr/>
            </a:pP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Werken </a:t>
            </a:r>
          </a:p>
          <a:p>
            <a:pPr marL="457200" indent="-457200">
              <a:buFontTx/>
              <a:buChar char="-"/>
              <a:defRPr/>
            </a:pP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Verzekeringen </a:t>
            </a:r>
          </a:p>
          <a:p>
            <a:pPr marL="457200" indent="-457200">
              <a:buFontTx/>
              <a:buChar char="-"/>
              <a:defRPr/>
            </a:pP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Vragen</a:t>
            </a:r>
          </a:p>
          <a:p>
            <a:pPr marL="457200" indent="-457200">
              <a:buFontTx/>
              <a:buChar char="-"/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5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57FB35B2-DBDB-4496-B1A2-39DFEB10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B1BC4430-6B74-4F3E-AE36-CE82DFD7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1193E3-9B35-400B-8497-4642671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9142AF63-35EE-4E38-8D2F-54392ABF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00038"/>
            <a:ext cx="63230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Verzekeringen (hypotheek)_</a:t>
            </a: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69D856F3-A8D7-4865-AEC5-BD1564DE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5E1F8599-2CE1-4500-A6A1-DC5DF0C4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07-09-2024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C061A5D-3203-4242-B65A-BC72FAE650C3}"/>
              </a:ext>
            </a:extLst>
          </p:cNvPr>
          <p:cNvSpPr txBox="1"/>
          <p:nvPr/>
        </p:nvSpPr>
        <p:spPr>
          <a:xfrm>
            <a:off x="451262" y="1500187"/>
            <a:ext cx="8689375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Verzekeringen</a:t>
            </a:r>
          </a:p>
          <a:p>
            <a:pPr>
              <a:defRPr/>
            </a:pP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Hoge premie</a:t>
            </a:r>
          </a:p>
          <a:p>
            <a:pPr marL="457200" indent="-457200">
              <a:buFontTx/>
              <a:buChar char="-"/>
              <a:defRPr/>
            </a:pPr>
            <a:r>
              <a:rPr lang="nl-NL" sz="24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Gezondheidsverklaring invullen</a:t>
            </a:r>
          </a:p>
          <a:p>
            <a:pPr marL="457200" indent="-457200">
              <a:buFontTx/>
              <a:buChar char="-"/>
              <a:defRPr/>
            </a:pP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Blokkeringsrecht</a:t>
            </a:r>
            <a:endParaRPr lang="nl-NL" sz="24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nl-NL" sz="24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Tips als je wordt afgewezen</a:t>
            </a:r>
          </a:p>
          <a:p>
            <a:pPr marL="457200" indent="-457200">
              <a:buFontTx/>
              <a:buChar char="-"/>
              <a:defRPr/>
            </a:pP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nl-NL" sz="24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hlinkClick r:id="rId5"/>
              </a:rPr>
              <a:t>https://www.nieren.nl/leven-met-nierproblemen/verzekeringen-en-vergoeding-zorgkosten/hypotheek-en-levensverzekering-ondanks-nierschade</a:t>
            </a:r>
            <a:endParaRPr lang="nl-NL" sz="24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</a:endParaRPr>
          </a:p>
          <a:p>
            <a:pPr>
              <a:defRPr/>
            </a:pPr>
            <a:endParaRPr lang="nl-NL" sz="32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</a:endParaRPr>
          </a:p>
          <a:p>
            <a:pPr>
              <a:defRPr/>
            </a:pPr>
            <a:endParaRPr lang="nl-NL" sz="32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</a:endParaRPr>
          </a:p>
          <a:p>
            <a:pPr>
              <a:defRPr/>
            </a:pP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defRPr/>
            </a:pP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87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57FB35B2-DBDB-4496-B1A2-39DFEB10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B1BC4430-6B74-4F3E-AE36-CE82DFD7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1193E3-9B35-400B-8497-4642671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3" y="-30163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9142AF63-35EE-4E38-8D2F-54392ABF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" y="16056"/>
            <a:ext cx="950191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nl-NL" altLang="en-US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Wettelijke regelingen chronisch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nl-NL" altLang="en-US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			zieken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_</a:t>
            </a: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69D856F3-A8D7-4865-AEC5-BD1564DE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5E1F8599-2CE1-4500-A6A1-DC5DF0C4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07-09-2024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C061A5D-3203-4242-B65A-BC72FAE650C3}"/>
              </a:ext>
            </a:extLst>
          </p:cNvPr>
          <p:cNvSpPr txBox="1"/>
          <p:nvPr/>
        </p:nvSpPr>
        <p:spPr>
          <a:xfrm>
            <a:off x="451262" y="1500187"/>
            <a:ext cx="8689375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Tegemoetkoming voor chronisch zieken</a:t>
            </a:r>
          </a:p>
          <a:p>
            <a:pPr>
              <a:defRPr/>
            </a:pPr>
            <a:endParaRPr lang="nl-N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nl-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Via gemeentelijke regelingen </a:t>
            </a:r>
          </a:p>
          <a:p>
            <a:pPr>
              <a:defRPr/>
            </a:pPr>
            <a:r>
              <a:rPr lang="nl-NL" altLang="nl-NL" sz="2400" noProof="0" dirty="0">
                <a:solidFill>
                  <a:prstClr val="black"/>
                </a:solidFill>
              </a:rPr>
              <a:t>	gemeentepolis</a:t>
            </a:r>
            <a:endParaRPr lang="nl-NL" altLang="nl-NL" sz="2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nl-NL" altLang="nl-NL" sz="2400" noProof="0" dirty="0">
                <a:solidFill>
                  <a:prstClr val="black"/>
                </a:solidFill>
              </a:rPr>
              <a:t>	eenmalige bijdrage</a:t>
            </a:r>
          </a:p>
          <a:p>
            <a:pPr>
              <a:defRPr/>
            </a:pPr>
            <a:r>
              <a:rPr lang="nl-NL" altLang="nl-NL" sz="2400" dirty="0">
                <a:solidFill>
                  <a:prstClr val="black"/>
                </a:solidFill>
              </a:rPr>
              <a:t>	</a:t>
            </a:r>
            <a:r>
              <a:rPr lang="nl-NL" altLang="nl-NL" sz="2400" noProof="0" dirty="0">
                <a:solidFill>
                  <a:prstClr val="black"/>
                </a:solidFill>
              </a:rPr>
              <a:t>bijzondere bijstand</a:t>
            </a:r>
          </a:p>
          <a:p>
            <a:pPr>
              <a:defRPr/>
            </a:pPr>
            <a:r>
              <a:rPr kumimoji="0" lang="nl-NL" altLang="nl-NL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Belastingaftrek specifieke zorgkosten </a:t>
            </a:r>
            <a:endParaRPr lang="nl-NL" altLang="nl-NL" sz="2400" dirty="0">
              <a:solidFill>
                <a:prstClr val="black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l-NL" altLang="nl-NL" sz="2400" dirty="0">
                <a:solidFill>
                  <a:prstClr val="black"/>
                </a:solidFill>
              </a:rPr>
              <a:t>Energiekosten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l-NL" altLang="nl-NL" sz="2400" dirty="0">
                <a:solidFill>
                  <a:prstClr val="black"/>
                </a:solidFill>
              </a:rPr>
              <a:t>WIA: tegemoetkoming arbeidsongeschikten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Zorgtoeslag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l-NL" altLang="nl-NL" sz="2400" dirty="0">
                <a:solidFill>
                  <a:prstClr val="black"/>
                </a:solidFill>
                <a:hlinkClick r:id="rId5"/>
              </a:rPr>
              <a:t>www.meerkosten.nl</a:t>
            </a:r>
            <a:r>
              <a:rPr lang="nl-NL" altLang="nl-NL" sz="2400" dirty="0">
                <a:solidFill>
                  <a:prstClr val="black"/>
                </a:solidFill>
              </a:rPr>
              <a:t> </a:t>
            </a:r>
            <a:endParaRPr kumimoji="0" lang="nl-NL" alt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endParaRPr lang="nl-NL" sz="24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</a:endParaRPr>
          </a:p>
          <a:p>
            <a:pPr>
              <a:defRPr/>
            </a:pPr>
            <a:endParaRPr lang="nl-NL" sz="32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</a:endParaRPr>
          </a:p>
          <a:p>
            <a:pPr>
              <a:defRPr/>
            </a:pP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defRPr/>
            </a:pP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45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57FB35B2-DBDB-4496-B1A2-39DFEB10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B1BC4430-6B74-4F3E-AE36-CE82DFD7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1193E3-9B35-400B-8497-4642671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95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9142AF63-35EE-4E38-8D2F-54392ABF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297180"/>
            <a:ext cx="745236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Aanvullende informatie</a:t>
            </a:r>
          </a:p>
          <a:p>
            <a:pPr eaLnBrk="1" hangingPunct="1">
              <a:spcBef>
                <a:spcPct val="0"/>
              </a:spcBef>
              <a:buNone/>
            </a:pPr>
            <a:endParaRPr kumimoji="0" lang="nl-NL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69D856F3-A8D7-4865-AEC5-BD1564DE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5E1F8599-2CE1-4500-A6A1-DC5DF0C4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07-09-2024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C061A5D-3203-4242-B65A-BC72FAE650C3}"/>
              </a:ext>
            </a:extLst>
          </p:cNvPr>
          <p:cNvSpPr txBox="1"/>
          <p:nvPr/>
        </p:nvSpPr>
        <p:spPr>
          <a:xfrm>
            <a:off x="457199" y="1280161"/>
            <a:ext cx="827955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dirty="0">
              <a:solidFill>
                <a:prstClr val="black"/>
              </a:solidFill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l-NL" altLang="nl-NL" sz="2400" dirty="0">
                <a:solidFill>
                  <a:prstClr val="black"/>
                </a:solidFill>
              </a:rPr>
              <a:t>Webinar Iederin over belastingaangifte chronisch zieken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altLang="nl-NL" sz="2400" dirty="0">
                <a:solidFill>
                  <a:prstClr val="black"/>
                </a:solidFill>
              </a:rPr>
              <a:t>Terugkijken: </a:t>
            </a:r>
            <a:r>
              <a:rPr lang="nl-NL" altLang="nl-NL" sz="2400" dirty="0">
                <a:solidFill>
                  <a:prstClr val="black"/>
                </a:solidFill>
                <a:hlinkClick r:id="rId5"/>
              </a:rPr>
              <a:t>https://iederin.nl/webinar-belastingaangifte2023/</a:t>
            </a:r>
            <a:r>
              <a:rPr lang="nl-NL" altLang="nl-NL" sz="2400" dirty="0">
                <a:solidFill>
                  <a:prstClr val="black"/>
                </a:solidFill>
              </a:rPr>
              <a:t> en </a:t>
            </a:r>
            <a:r>
              <a:rPr lang="nl-NL" altLang="nl-NL" sz="2400" dirty="0">
                <a:solidFill>
                  <a:prstClr val="black"/>
                </a:solidFill>
                <a:hlinkClick r:id="rId6"/>
              </a:rPr>
              <a:t>www.meerkosten.nl</a:t>
            </a:r>
            <a:r>
              <a:rPr lang="nl-NL" altLang="nl-NL" sz="2400" dirty="0">
                <a:solidFill>
                  <a:prstClr val="black"/>
                </a:solidFill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dirty="0">
              <a:solidFill>
                <a:prstClr val="black"/>
              </a:solidFill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l-NL" altLang="nl-NL" sz="2400" dirty="0">
                <a:solidFill>
                  <a:prstClr val="black"/>
                </a:solidFill>
              </a:rPr>
              <a:t>Nieren.nl dossier </a:t>
            </a:r>
            <a:r>
              <a:rPr lang="nl-NL" altLang="nl-NL" sz="2400" b="1" dirty="0">
                <a:solidFill>
                  <a:prstClr val="black"/>
                </a:solidFill>
              </a:rPr>
              <a:t>werk en inkomen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altLang="nl-NL" sz="2400" noProof="0" dirty="0">
                <a:solidFill>
                  <a:prstClr val="black"/>
                </a:solidFill>
                <a:hlinkClick r:id="rId7"/>
              </a:rPr>
              <a:t>https://www.nieren.nl/leven-met-nierproblemen/werken-met-nierproblemen</a:t>
            </a:r>
            <a:endParaRPr lang="nl-NL" altLang="nl-NL" sz="2400" noProof="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noProof="0" dirty="0">
              <a:solidFill>
                <a:prstClr val="black"/>
              </a:solidFill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l-NL" altLang="nl-NL" sz="2400" dirty="0">
                <a:solidFill>
                  <a:prstClr val="black"/>
                </a:solidFill>
              </a:rPr>
              <a:t>Nieren.nl dossier </a:t>
            </a:r>
            <a:r>
              <a:rPr lang="nl-NL" altLang="nl-NL" sz="2400" b="1" dirty="0">
                <a:solidFill>
                  <a:prstClr val="black"/>
                </a:solidFill>
              </a:rPr>
              <a:t>verzekeringen en zorgkosten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altLang="nl-NL" sz="2400" noProof="0" dirty="0">
                <a:solidFill>
                  <a:prstClr val="black"/>
                </a:solidFill>
                <a:hlinkClick r:id="rId8"/>
              </a:rPr>
              <a:t>https://www.nieren.nl/leven-met-nierproblemen/verzekeringen-en-vergoeding-zorgkosten</a:t>
            </a:r>
            <a:endParaRPr lang="nl-NL" altLang="nl-NL" sz="2400" noProof="0" dirty="0">
              <a:solidFill>
                <a:prstClr val="black"/>
              </a:solidFill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nl-NL" altLang="nl-NL" sz="2400" noProof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30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57FB35B2-DBDB-4496-B1A2-39DFEB10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B1BC4430-6B74-4F3E-AE36-CE82DFD7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1193E3-9B35-400B-8497-4642671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9142AF63-35EE-4E38-8D2F-54392ABF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420" y="-46970"/>
            <a:ext cx="68351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Aanvullende informatie</a:t>
            </a: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69D856F3-A8D7-4865-AEC5-BD1564DE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5E1F8599-2CE1-4500-A6A1-DC5DF0C4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07-09-2024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C061A5D-3203-4242-B65A-BC72FAE650C3}"/>
              </a:ext>
            </a:extLst>
          </p:cNvPr>
          <p:cNvSpPr txBox="1"/>
          <p:nvPr/>
        </p:nvSpPr>
        <p:spPr>
          <a:xfrm>
            <a:off x="354331" y="1328082"/>
            <a:ext cx="843238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Belastingaftrek specifieke zorgkosten </a:t>
            </a:r>
          </a:p>
          <a:p>
            <a:pPr>
              <a:defRPr/>
            </a:pPr>
            <a:endParaRPr kumimoji="0" lang="nl-NL" alt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2400" dirty="0">
                <a:solidFill>
                  <a:prstClr val="black"/>
                </a:solidFill>
              </a:rPr>
              <a:t>  </a:t>
            </a:r>
            <a:r>
              <a:rPr lang="nl-NL" altLang="nl-NL" sz="2400" dirty="0">
                <a:solidFill>
                  <a:prstClr val="black"/>
                </a:solidFill>
                <a:hlinkClick r:id="rId5"/>
              </a:rPr>
              <a:t>https://www.nieren.nl/leven-met-nierproblemen/werken-met-nierproblemen/inkomen-en-uitkering-bij-nierziekte/financiele-regelingen-voor-nierpatienten</a:t>
            </a:r>
            <a:endParaRPr lang="nl-NL" altLang="nl-NL" sz="2400" dirty="0">
              <a:solidFill>
                <a:prstClr val="black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83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96E19-5CA0-97B0-F8C1-4004AA287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D3A87E24-7ABF-D0F7-68BC-5BF04DDC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C02B6C27-C121-9E67-D81C-9252DD540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8FFE64F-E915-4CDE-CAFA-C272887A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F0E3D20C-E69D-CDF2-BA03-DB04EEC5D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420" y="-46970"/>
            <a:ext cx="68351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Aanvullende informatie</a:t>
            </a: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420FD700-05D8-4EAD-3984-F5BC890D9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1D7EA079-C869-0B26-CA92-57AD410B6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27-01-2024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68D2612-23B8-E10D-BC1A-6012003B91C1}"/>
              </a:ext>
            </a:extLst>
          </p:cNvPr>
          <p:cNvSpPr txBox="1"/>
          <p:nvPr/>
        </p:nvSpPr>
        <p:spPr>
          <a:xfrm>
            <a:off x="354331" y="1328082"/>
            <a:ext cx="8432388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Ziek uit dienstverband</a:t>
            </a:r>
          </a:p>
          <a:p>
            <a:pPr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Stel je hebt een contract voor bepaalde tijd, en je staat ziek gemeld. Waar moet je op letten?</a:t>
            </a:r>
          </a:p>
          <a:p>
            <a:pPr>
              <a:defRPr/>
            </a:pPr>
            <a:endParaRPr kumimoji="0" lang="nl-NL" altLang="nl-NL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Werkgever hoeft je contract niet te verlengen, ook al sta je ziek gemeld.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komt in de Ziektewet van het UWV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Hoogte uitkering is 70% van het dagloon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twee jaar WGA of IVA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 al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tijd op de eerste dag dat je geen contract hebt bij het UWV of werkgever dit ook heeft gedaan</a:t>
            </a: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kumimoji="0" lang="nl-NL" alt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42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601B4-A436-C57A-9BED-E1C2A655D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68699D9C-3771-D351-E217-0D10C80E4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98397FC5-DAD8-3606-4D6E-5B36C17BB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507D906-2B40-D0A8-74E2-78A5BA842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337AA1C4-3146-E5AD-F4EE-D0EE0759F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420" y="-46970"/>
            <a:ext cx="68351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Aanvullende informatie</a:t>
            </a: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A89226AB-8E68-FCE8-A2CD-E2DD7361B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ACB377C7-7CB1-9F9B-90BF-70FFA998A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27-01-2024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83D64E2-AD27-99AD-4C80-5DBA9FC1ABBD}"/>
              </a:ext>
            </a:extLst>
          </p:cNvPr>
          <p:cNvSpPr txBox="1"/>
          <p:nvPr/>
        </p:nvSpPr>
        <p:spPr>
          <a:xfrm>
            <a:off x="531847" y="640556"/>
            <a:ext cx="8432388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nl-NL" sz="2400" dirty="0"/>
              <a:t>De </a:t>
            </a:r>
            <a:r>
              <a:rPr lang="nl-NL" sz="2400" b="1" dirty="0"/>
              <a:t>no-riskpolis</a:t>
            </a:r>
            <a:r>
              <a:rPr lang="nl-NL" sz="2400" dirty="0"/>
              <a:t> van het UWV is een regeling die werkgevers helpt wanneer ze werknemers met een arbeidsbeperking in dienst nemen</a:t>
            </a:r>
            <a:r>
              <a:rPr lang="nl-NL" sz="3200" dirty="0"/>
              <a:t>. </a:t>
            </a: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nl-NL" altLang="nl-NL" sz="3200" b="1" noProof="0" dirty="0">
              <a:solidFill>
                <a:schemeClr val="tx1">
                  <a:lumMod val="75000"/>
                  <a:lumOff val="25000"/>
                </a:schemeClr>
              </a:solidFill>
              <a:hlinkClick r:id="rId5"/>
            </a:endParaRPr>
          </a:p>
          <a:p>
            <a:pPr>
              <a:defRPr/>
            </a:pPr>
            <a:r>
              <a:rPr lang="nl-NL" sz="2400" dirty="0"/>
              <a:t>De no-riskpolis maakt het voor werkgevers aantrekkelijker om mensen met een beperking aan te nemen, omdat ze beschermd zijn tegen extra kosten bij ziekte</a:t>
            </a:r>
            <a:r>
              <a:rPr lang="nl-NL" sz="3200" dirty="0"/>
              <a:t>​</a:t>
            </a:r>
            <a:endParaRPr kumimoji="0" lang="nl-NL" altLang="nl-NL" sz="3200" b="1" i="0" u="none" strike="noStrike" kern="1200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hlinkClick r:id="rId5"/>
            </a:endParaRPr>
          </a:p>
          <a:p>
            <a:pPr>
              <a:defRPr/>
            </a:pP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https://www.uwv.nl/nl/no-riskpolis</a:t>
            </a: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2400" dirty="0">
                <a:solidFill>
                  <a:prstClr val="black"/>
                </a:solidFill>
              </a:rPr>
              <a:t>Zie ook voorwaarden no-riskpolis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https://www.uwv.nl/nl/no-riskpolis/voorwaarden-no-riskpolis</a:t>
            </a:r>
            <a:r>
              <a:rPr kumimoji="0" lang="nl-NL" alt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nl-NL" alt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62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57FB35B2-DBDB-4496-B1A2-39DFEB10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B1BC4430-6B74-4F3E-AE36-CE82DFD7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1193E3-9B35-400B-8497-4642671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95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9142AF63-35EE-4E38-8D2F-54392ABF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297180"/>
            <a:ext cx="745236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en-US" sz="3600" b="1" i="1" dirty="0">
                <a:solidFill>
                  <a:prstClr val="white"/>
                </a:solidFill>
                <a:latin typeface="Verdana" panose="020B0604030504040204" pitchFamily="34" charset="0"/>
              </a:rPr>
              <a:t>Digitale brochures STAP</a:t>
            </a:r>
            <a:endParaRPr kumimoji="0" lang="nl-NL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kumimoji="0" lang="nl-NL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69D856F3-A8D7-4865-AEC5-BD1564DE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5E1F8599-2CE1-4500-A6A1-DC5DF0C4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>
                <a:solidFill>
                  <a:srgbClr val="3E6DB2"/>
                </a:solidFill>
                <a:latin typeface="Arial" panose="020B0604020202020204" pitchFamily="34" charset="0"/>
              </a:rPr>
              <a:t>07-09-2024</a:t>
            </a:r>
            <a:endParaRPr lang="nl-NL" altLang="en-US" sz="1400" dirty="0">
              <a:solidFill>
                <a:srgbClr val="3E6DB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C061A5D-3203-4242-B65A-BC72FAE650C3}"/>
              </a:ext>
            </a:extLst>
          </p:cNvPr>
          <p:cNvSpPr txBox="1"/>
          <p:nvPr/>
        </p:nvSpPr>
        <p:spPr>
          <a:xfrm>
            <a:off x="864441" y="1457146"/>
            <a:ext cx="827955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altLang="nl-NL" sz="2400" noProof="0" dirty="0">
                <a:solidFill>
                  <a:prstClr val="black"/>
                </a:solidFill>
              </a:rPr>
              <a:t>STAP brochure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altLang="nl-NL" sz="2400" dirty="0">
                <a:solidFill>
                  <a:prstClr val="black"/>
                </a:solidFill>
                <a:hlinkClick r:id="rId5"/>
              </a:rPr>
              <a:t>https://www.nvn.nl/media/3524/stap-2021.pdf</a:t>
            </a:r>
            <a:endParaRPr lang="nl-NL" altLang="nl-NL" sz="240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noProof="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noProof="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noProof="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noProof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5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57FB35B2-DBDB-4496-B1A2-39DFEB10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B1BC4430-6B74-4F3E-AE36-CE82DFD7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1193E3-9B35-400B-8497-4642671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95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9142AF63-35EE-4E38-8D2F-54392ABF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297180"/>
            <a:ext cx="745236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en-US" sz="3600" b="1" i="1" dirty="0">
                <a:solidFill>
                  <a:prstClr val="white"/>
                </a:solidFill>
                <a:latin typeface="Verdana" panose="020B0604030504040204" pitchFamily="34" charset="0"/>
              </a:rPr>
              <a:t>Digitale brochures STAP</a:t>
            </a:r>
            <a:endParaRPr kumimoji="0" lang="nl-NL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kumimoji="0" lang="nl-NL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69D856F3-A8D7-4865-AEC5-BD1564DE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5E1F8599-2CE1-4500-A6A1-DC5DF0C4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07-09-2024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C061A5D-3203-4242-B65A-BC72FAE650C3}"/>
              </a:ext>
            </a:extLst>
          </p:cNvPr>
          <p:cNvSpPr txBox="1"/>
          <p:nvPr/>
        </p:nvSpPr>
        <p:spPr>
          <a:xfrm>
            <a:off x="1143000" y="1210993"/>
            <a:ext cx="8279559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altLang="nl-NL" sz="2400" noProof="0" dirty="0">
                <a:solidFill>
                  <a:prstClr val="black"/>
                </a:solidFill>
              </a:rPr>
              <a:t>STAP brochure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noProof="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altLang="nl-NL" sz="2400" b="1" dirty="0">
                <a:solidFill>
                  <a:prstClr val="black"/>
                </a:solidFill>
              </a:rPr>
              <a:t>Werken met een nierziekte</a:t>
            </a:r>
            <a:endParaRPr lang="nl-NL" altLang="nl-NL" sz="2400" b="1" noProof="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altLang="nl-NL" sz="2400" dirty="0">
                <a:solidFill>
                  <a:prstClr val="black"/>
                </a:solidFill>
              </a:rPr>
              <a:t>Voor werknemer: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altLang="nl-NL" sz="2400" dirty="0">
                <a:solidFill>
                  <a:prstClr val="black"/>
                </a:solidFill>
                <a:hlinkClick r:id="rId5"/>
              </a:rPr>
              <a:t>https://www.nvn.nl/media/2409/brochure-werken-met-een-nierziekte_2.pdf</a:t>
            </a:r>
            <a:endParaRPr lang="nl-NL" altLang="nl-NL" sz="240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noProof="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noProof="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noProof="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noProof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16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57FB35B2-DBDB-4496-B1A2-39DFEB10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B1BC4430-6B74-4F3E-AE36-CE82DFD7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1193E3-9B35-400B-8497-4642671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95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9142AF63-35EE-4E38-8D2F-54392ABF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297180"/>
            <a:ext cx="745236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en-US" sz="3600" b="1" i="1" dirty="0">
                <a:solidFill>
                  <a:prstClr val="white"/>
                </a:solidFill>
                <a:latin typeface="Verdana" panose="020B0604030504040204" pitchFamily="34" charset="0"/>
              </a:rPr>
              <a:t>Digitale brochures STAP</a:t>
            </a:r>
            <a:endParaRPr kumimoji="0" lang="nl-NL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kumimoji="0" lang="nl-NL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69D856F3-A8D7-4865-AEC5-BD1564DE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5E1F8599-2CE1-4500-A6A1-DC5DF0C4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6410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C061A5D-3203-4242-B65A-BC72FAE650C3}"/>
              </a:ext>
            </a:extLst>
          </p:cNvPr>
          <p:cNvSpPr txBox="1"/>
          <p:nvPr/>
        </p:nvSpPr>
        <p:spPr>
          <a:xfrm>
            <a:off x="1234440" y="1294065"/>
            <a:ext cx="827955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altLang="nl-NL" sz="2400" noProof="0" dirty="0">
                <a:solidFill>
                  <a:prstClr val="black"/>
                </a:solidFill>
              </a:rPr>
              <a:t>STAP brochure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altLang="nl-NL" sz="2400" b="1" noProof="0" dirty="0">
                <a:solidFill>
                  <a:prstClr val="black"/>
                </a:solidFill>
              </a:rPr>
              <a:t>Medewerker met </a:t>
            </a:r>
            <a:r>
              <a:rPr lang="nl-NL" altLang="nl-NL" sz="2400" b="1" noProof="0" dirty="0" err="1">
                <a:solidFill>
                  <a:prstClr val="black"/>
                </a:solidFill>
              </a:rPr>
              <a:t>ee</a:t>
            </a:r>
            <a:r>
              <a:rPr lang="nl-NL" altLang="nl-NL" sz="2400" b="1" dirty="0">
                <a:solidFill>
                  <a:prstClr val="black"/>
                </a:solidFill>
              </a:rPr>
              <a:t>n nierziekte</a:t>
            </a:r>
            <a:endParaRPr lang="nl-NL" altLang="nl-NL" sz="2400" b="1" noProof="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altLang="nl-NL" sz="2400" dirty="0">
                <a:solidFill>
                  <a:prstClr val="black"/>
                </a:solidFill>
              </a:rPr>
              <a:t>Werkgever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altLang="nl-NL" sz="2400" dirty="0">
                <a:solidFill>
                  <a:prstClr val="black"/>
                </a:solidFill>
                <a:hlinkClick r:id="rId5"/>
              </a:rPr>
              <a:t>https://www.nvn.nl/media/2408/brochure-een-medewerker-met-een-nierziekte_2.pdf</a:t>
            </a:r>
            <a:endParaRPr lang="nl-NL" altLang="nl-NL" sz="240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noProof="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noProof="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noProof="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altLang="nl-NL" sz="2400" noProof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32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57FB35B2-DBDB-4496-B1A2-39DFEB10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B1BC4430-6B74-4F3E-AE36-CE82DFD7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1193E3-9B35-400B-8497-4642671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72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9142AF63-35EE-4E38-8D2F-54392ABF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297180"/>
            <a:ext cx="745236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en-US" sz="3600" b="1" i="1" dirty="0">
                <a:solidFill>
                  <a:prstClr val="white"/>
                </a:solidFill>
                <a:latin typeface="Verdana" panose="020B0604030504040204" pitchFamily="34" charset="0"/>
              </a:rPr>
              <a:t>Uw </a:t>
            </a:r>
            <a:r>
              <a:rPr kumimoji="0" lang="nl-NL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vragen</a:t>
            </a:r>
          </a:p>
          <a:p>
            <a:pPr eaLnBrk="1" hangingPunct="1">
              <a:spcBef>
                <a:spcPct val="0"/>
              </a:spcBef>
              <a:buNone/>
            </a:pPr>
            <a:endParaRPr kumimoji="0" lang="nl-NL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69D856F3-A8D7-4865-AEC5-BD1564DE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-45720" y="5299961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5E1F8599-2CE1-4500-A6A1-DC5DF0C4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07-09-2024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E2A400D-BAF4-4AB9-D18C-91E82A68B4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697" y="2163970"/>
            <a:ext cx="4206605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27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57FB35B2-DBDB-4496-B1A2-39DFEB10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B1BC4430-6B74-4F3E-AE36-CE82DFD7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1193E3-9B35-400B-8497-4642671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9142AF63-35EE-4E38-8D2F-54392ABF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90" y="85944"/>
            <a:ext cx="67789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Steun- en Adviespunt (STAP) </a:t>
            </a: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69D856F3-A8D7-4865-AEC5-BD1564DE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5E1F8599-2CE1-4500-A6A1-DC5DF0C4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07-09-2024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C061A5D-3203-4242-B65A-BC72FAE650C3}"/>
              </a:ext>
            </a:extLst>
          </p:cNvPr>
          <p:cNvSpPr txBox="1"/>
          <p:nvPr/>
        </p:nvSpPr>
        <p:spPr>
          <a:xfrm>
            <a:off x="714563" y="1630046"/>
            <a:ext cx="84294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br>
              <a:rPr lang="nl-NL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B841533-FFD7-E465-7E60-27FF54A8C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257" y="1647228"/>
            <a:ext cx="5133743" cy="324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8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57FB35B2-DBDB-4496-B1A2-39DFEB10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B1BC4430-6B74-4F3E-AE36-CE82DFD7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1193E3-9B35-400B-8497-4642671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72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9142AF63-35EE-4E38-8D2F-54392ABF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" y="-446951"/>
            <a:ext cx="745236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en-US" sz="3600" b="1" i="1" dirty="0">
                <a:solidFill>
                  <a:prstClr val="white"/>
                </a:solidFill>
                <a:latin typeface="Verdana" panose="020B0604030504040204" pitchFamily="34" charset="0"/>
              </a:rPr>
              <a:t>Dank voor uw aandacht</a:t>
            </a:r>
            <a:r>
              <a:rPr kumimoji="0" lang="nl-NL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endParaRPr kumimoji="0" lang="nl-NL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69D856F3-A8D7-4865-AEC5-BD1564DE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-45720" y="5299961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5E1F8599-2CE1-4500-A6A1-DC5DF0C4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07-09-2024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D9141F6-1ADD-DFB8-6FB7-F4F793D1C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0290" y="2356099"/>
            <a:ext cx="4021197" cy="282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7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57FB35B2-DBDB-4496-B1A2-39DFEB10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B1BC4430-6B74-4F3E-AE36-CE82DFD7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1193E3-9B35-400B-8497-4642671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72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9142AF63-35EE-4E38-8D2F-54392ABF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297180"/>
            <a:ext cx="745236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STAP Bereikbaarheid</a:t>
            </a:r>
          </a:p>
          <a:p>
            <a:pPr eaLnBrk="1" hangingPunct="1">
              <a:spcBef>
                <a:spcPct val="0"/>
              </a:spcBef>
              <a:buNone/>
            </a:pPr>
            <a:endParaRPr kumimoji="0" lang="nl-NL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69D856F3-A8D7-4865-AEC5-BD1564DE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-45720" y="5299961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5E1F8599-2CE1-4500-A6A1-DC5DF0C4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07-09-2024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79B0894-06AC-6DA9-8A2F-582580A0B594}"/>
              </a:ext>
            </a:extLst>
          </p:cNvPr>
          <p:cNvSpPr txBox="1"/>
          <p:nvPr/>
        </p:nvSpPr>
        <p:spPr>
          <a:xfrm>
            <a:off x="811530" y="1157606"/>
            <a:ext cx="463994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nl-NL" altLang="nl-NL" sz="2400" b="1" dirty="0">
                <a:latin typeface="Arial" panose="020B0604020202020204" pitchFamily="34" charset="0"/>
              </a:rPr>
              <a:t>Mail: stap@nvn.nl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400" b="1" dirty="0"/>
              <a:t>Spreekuur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latin typeface="Arial" panose="020B0604020202020204" pitchFamily="34" charset="0"/>
              </a:rPr>
              <a:t>Maandag	10.00 – 13.00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latin typeface="Arial" panose="020B0604020202020204" pitchFamily="34" charset="0"/>
              </a:rPr>
              <a:t>Dinsdag	15.00 - 17.00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latin typeface="Arial" panose="020B0604020202020204" pitchFamily="34" charset="0"/>
              </a:rPr>
              <a:t>Woensdag	geen spreekuur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latin typeface="Arial" panose="020B0604020202020204" pitchFamily="34" charset="0"/>
              </a:rPr>
              <a:t>Donderdag	15.00 - 17.00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latin typeface="Arial" panose="020B0604020202020204" pitchFamily="34" charset="0"/>
              </a:rPr>
              <a:t>Vrijdag	10.00 – 13.00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58F29AB-B722-4048-3A6E-022E2328A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8352" y="1434110"/>
            <a:ext cx="1865538" cy="186553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E177ACD-52E2-6C36-D300-1CF15E73A2F5}"/>
              </a:ext>
            </a:extLst>
          </p:cNvPr>
          <p:cNvSpPr txBox="1"/>
          <p:nvPr/>
        </p:nvSpPr>
        <p:spPr>
          <a:xfrm>
            <a:off x="5566410" y="4606290"/>
            <a:ext cx="3440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A30F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035-6937799</a:t>
            </a:r>
          </a:p>
        </p:txBody>
      </p:sp>
    </p:spTree>
    <p:extLst>
      <p:ext uri="{BB962C8B-B14F-4D97-AF65-F5344CB8AC3E}">
        <p14:creationId xmlns:p14="http://schemas.microsoft.com/office/powerpoint/2010/main" val="1623912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57FB35B2-DBDB-4496-B1A2-39DFEB10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B1BC4430-6B74-4F3E-AE36-CE82DFD7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1193E3-9B35-400B-8497-4642671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88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9142AF63-35EE-4E38-8D2F-54392ABF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00038"/>
            <a:ext cx="3980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STAP Presentatie</a:t>
            </a: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69D856F3-A8D7-4865-AEC5-BD1564DE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5E1F8599-2CE1-4500-A6A1-DC5DF0C4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07-09-2024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C061A5D-3203-4242-B65A-BC72FAE650C3}"/>
              </a:ext>
            </a:extLst>
          </p:cNvPr>
          <p:cNvSpPr txBox="1"/>
          <p:nvPr/>
        </p:nvSpPr>
        <p:spPr>
          <a:xfrm>
            <a:off x="512683" y="1541204"/>
            <a:ext cx="842943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Studeren</a:t>
            </a:r>
          </a:p>
          <a:p>
            <a:pPr>
              <a:defRPr/>
            </a:pP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Vormen van ondersteuning tijdens studie (praktisch/financieel)</a:t>
            </a:r>
          </a:p>
          <a:p>
            <a:pPr marL="457200" indent="-457200">
              <a:buFontTx/>
              <a:buChar char="-"/>
              <a:defRPr/>
            </a:pP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Bij vertraging contact met studiedecaan</a:t>
            </a:r>
          </a:p>
          <a:p>
            <a:pPr marL="457200" indent="-457200">
              <a:buFontTx/>
              <a:buChar char="-"/>
              <a:defRPr/>
            </a:pPr>
            <a:r>
              <a:rPr lang="nl-NL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Actueel:</a:t>
            </a:r>
          </a:p>
          <a:p>
            <a:pPr>
              <a:defRPr/>
            </a:pPr>
            <a:r>
              <a:rPr lang="nl-NL" sz="3200" dirty="0">
                <a:solidFill>
                  <a:prstClr val="black"/>
                </a:solidFill>
              </a:rPr>
              <a:t> 	W</a:t>
            </a:r>
            <a:r>
              <a:rPr kumimoji="0" lang="nl-NL" alt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ijziging</a:t>
            </a: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individuele studietoeslag 	(minimaal </a:t>
            </a:r>
            <a:r>
              <a:rPr lang="nl-NL" sz="3200" i="0" dirty="0">
                <a:solidFill>
                  <a:srgbClr val="444444"/>
                </a:solidFill>
                <a:effectLst/>
                <a:latin typeface="Ubuntu" panose="020B0504030602030204" pitchFamily="34" charset="0"/>
              </a:rPr>
              <a:t>€ </a:t>
            </a: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352,80 bij  21 jaar en ouder)</a:t>
            </a:r>
          </a:p>
          <a:p>
            <a:pPr marL="457200" indent="-457200">
              <a:buFontTx/>
              <a:buChar char="-"/>
              <a:defRPr/>
            </a:pP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15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57FB35B2-DBDB-4496-B1A2-39DFEB10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B1BC4430-6B74-4F3E-AE36-CE82DFD7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1193E3-9B35-400B-8497-4642671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88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9142AF63-35EE-4E38-8D2F-54392ABF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00038"/>
            <a:ext cx="41087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STAP Presentatie </a:t>
            </a: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69D856F3-A8D7-4865-AEC5-BD1564DE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5E1F8599-2CE1-4500-A6A1-DC5DF0C4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07-09-2024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C061A5D-3203-4242-B65A-BC72FAE650C3}"/>
              </a:ext>
            </a:extLst>
          </p:cNvPr>
          <p:cNvSpPr txBox="1"/>
          <p:nvPr/>
        </p:nvSpPr>
        <p:spPr>
          <a:xfrm>
            <a:off x="0" y="1888177"/>
            <a:ext cx="914063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Studie</a:t>
            </a:r>
          </a:p>
          <a:p>
            <a:pPr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nl-NL" sz="3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https://www.nieren.nl/leven-met-nierproblemen/opleiding-volgen-met-een-nierziekte</a:t>
            </a: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nl-NL" sz="3200" dirty="0">
                <a:hlinkClick r:id="rId6"/>
              </a:rPr>
              <a:t>Index | Hulpwijzer | Toegankelijk onderwijs (onbelemmerdstuderen.nl)</a:t>
            </a: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22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57FB35B2-DBDB-4496-B1A2-39DFEB10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B1BC4430-6B74-4F3E-AE36-CE82DFD7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1193E3-9B35-400B-8497-4642671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88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9142AF63-35EE-4E38-8D2F-54392ABF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00038"/>
            <a:ext cx="3980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STAP Presentatie</a:t>
            </a: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69D856F3-A8D7-4865-AEC5-BD1564DE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5E1F8599-2CE1-4500-A6A1-DC5DF0C4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07-09-2024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C061A5D-3203-4242-B65A-BC72FAE650C3}"/>
              </a:ext>
            </a:extLst>
          </p:cNvPr>
          <p:cNvSpPr txBox="1"/>
          <p:nvPr/>
        </p:nvSpPr>
        <p:spPr>
          <a:xfrm>
            <a:off x="201881" y="1246408"/>
            <a:ext cx="874024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Solliciteren</a:t>
            </a:r>
          </a:p>
          <a:p>
            <a:pPr>
              <a:defRPr/>
            </a:pP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Zoeken naar een baan</a:t>
            </a:r>
          </a:p>
          <a:p>
            <a:pPr marL="457200" indent="-457200">
              <a:buFontTx/>
              <a:buChar char="-"/>
              <a:defRPr/>
            </a:pP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 of niet melden chronische ziekte?</a:t>
            </a:r>
          </a:p>
          <a:p>
            <a:pPr marL="457200" indent="-457200">
              <a:buFontTx/>
              <a:buChar char="-"/>
              <a:defRPr/>
            </a:pP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Emma at </a:t>
            </a:r>
            <a:r>
              <a:rPr lang="nl-NL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work</a:t>
            </a: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</a:t>
            </a:r>
            <a:r>
              <a:rPr lang="nl-NL" sz="3200" dirty="0">
                <a:hlinkClick r:id="rId5"/>
              </a:rPr>
              <a:t>Emma at Work - Begeleiding, coaching &amp; vacatures voor jongeren met een fysieke aandoening. (emma-at-work.nl)</a:t>
            </a: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0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57FB35B2-DBDB-4496-B1A2-39DFEB10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B1BC4430-6B74-4F3E-AE36-CE82DFD7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1193E3-9B35-400B-8497-4642671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9142AF63-35EE-4E38-8D2F-54392ABF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00038"/>
            <a:ext cx="6101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Werken met een nierziekte </a:t>
            </a: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69D856F3-A8D7-4865-AEC5-BD1564DE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5E1F8599-2CE1-4500-A6A1-DC5DF0C4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07-09-2024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C061A5D-3203-4242-B65A-BC72FAE650C3}"/>
              </a:ext>
            </a:extLst>
          </p:cNvPr>
          <p:cNvSpPr txBox="1"/>
          <p:nvPr/>
        </p:nvSpPr>
        <p:spPr>
          <a:xfrm>
            <a:off x="451262" y="1500187"/>
            <a:ext cx="86893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Arbeid:</a:t>
            </a:r>
          </a:p>
          <a:p>
            <a:pPr>
              <a:defRPr/>
            </a:pP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Wat als werken niet meer lukt?</a:t>
            </a:r>
          </a:p>
          <a:p>
            <a:pPr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Volledig in een dienstverband</a:t>
            </a:r>
          </a:p>
          <a:p>
            <a:pPr marL="457200" indent="-457200">
              <a:buFontTx/>
              <a:buChar char="-"/>
              <a:defRPr/>
            </a:pP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Werken met een uitkering (Wajong/WIA)</a:t>
            </a:r>
          </a:p>
          <a:p>
            <a:pPr marL="457200" indent="-457200">
              <a:buFontTx/>
              <a:buChar char="-"/>
              <a:defRPr/>
            </a:pP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ZZP’er (actueel)</a:t>
            </a:r>
          </a:p>
          <a:p>
            <a:pPr marL="457200" indent="-457200">
              <a:buFontTx/>
              <a:buChar char="-"/>
              <a:defRPr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31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57FB35B2-DBDB-4496-B1A2-39DFEB10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8282" r="3314" b="7083"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4">
            <a:extLst>
              <a:ext uri="{FF2B5EF4-FFF2-40B4-BE49-F238E27FC236}">
                <a16:creationId xmlns:a16="http://schemas.microsoft.com/office/drawing/2014/main" id="{B1BC4430-6B74-4F3E-AE36-CE82DFD7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-30163"/>
            <a:ext cx="246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 i="1">
                <a:solidFill>
                  <a:schemeClr val="bg1"/>
                </a:solidFill>
                <a:latin typeface="Verdana" panose="020B0604030504040204" pitchFamily="34" charset="0"/>
              </a:rPr>
              <a:t>THEMADAG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1193E3-9B35-400B-8497-4642671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hoek 1">
            <a:extLst>
              <a:ext uri="{FF2B5EF4-FFF2-40B4-BE49-F238E27FC236}">
                <a16:creationId xmlns:a16="http://schemas.microsoft.com/office/drawing/2014/main" id="{9142AF63-35EE-4E38-8D2F-54392ABF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00038"/>
            <a:ext cx="6101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Werken met een nierziekte </a:t>
            </a:r>
          </a:p>
        </p:txBody>
      </p:sp>
      <p:pic>
        <p:nvPicPr>
          <p:cNvPr id="2054" name="Afbeelding 6">
            <a:extLst>
              <a:ext uri="{FF2B5EF4-FFF2-40B4-BE49-F238E27FC236}">
                <a16:creationId xmlns:a16="http://schemas.microsoft.com/office/drawing/2014/main" id="{69D856F3-A8D7-4865-AEC5-BD1564DE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3"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kstvak 13">
            <a:extLst>
              <a:ext uri="{FF2B5EF4-FFF2-40B4-BE49-F238E27FC236}">
                <a16:creationId xmlns:a16="http://schemas.microsoft.com/office/drawing/2014/main" id="{5E1F8599-2CE1-4500-A6A1-DC5DF0C4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6381750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07-09-2024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3E6DB2"/>
                </a:solidFill>
                <a:latin typeface="Arial" panose="020B0604020202020204" pitchFamily="34" charset="0"/>
              </a:rPr>
              <a:t>STAP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C061A5D-3203-4242-B65A-BC72FAE650C3}"/>
              </a:ext>
            </a:extLst>
          </p:cNvPr>
          <p:cNvSpPr txBox="1"/>
          <p:nvPr/>
        </p:nvSpPr>
        <p:spPr>
          <a:xfrm>
            <a:off x="178130" y="1160463"/>
            <a:ext cx="8962507" cy="5013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 als werken te zwaar wordt  (deel 1)</a:t>
            </a:r>
          </a:p>
          <a:p>
            <a:pPr marL="35560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Tips: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Bedenk goed wat je nog kan en wat niet en wat je nodig hebt om het werk zo lang mogelijk vol te houden, neem zelf de regie!</a:t>
            </a:r>
          </a:p>
          <a:p>
            <a:pPr marR="0" lvl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Welke regelingen er binnen de organisatie zijn waarmee je je werk beter kunt afstemmen op privé, zoals flexibele werktijden, meer pauzes, thuiswerken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nl-NL" sz="24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Bespreek de mogelijkheden voor een aangepast takenpakket;</a:t>
            </a:r>
          </a:p>
          <a:p>
            <a:pPr marL="457200" indent="-457200">
              <a:buFontTx/>
              <a:buChar char="-"/>
              <a:defRPr/>
            </a:pPr>
            <a:endParaRPr lang="nl-N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36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402402927F3D428A513AB914F56F16" ma:contentTypeVersion="5" ma:contentTypeDescription="Een nieuw document maken." ma:contentTypeScope="" ma:versionID="5e4e2e5eee2ad0c11ec43c608b969260">
  <xsd:schema xmlns:xsd="http://www.w3.org/2001/XMLSchema" xmlns:xs="http://www.w3.org/2001/XMLSchema" xmlns:p="http://schemas.microsoft.com/office/2006/metadata/properties" xmlns:ns2="077a1732-16d8-49d4-8384-c68a578cd80b" xmlns:ns3="9c1c412f-b643-446d-99ef-bf26fadf0ee9" targetNamespace="http://schemas.microsoft.com/office/2006/metadata/properties" ma:root="true" ma:fieldsID="b4e839ac0c125efc88396e6ff1dda0ef" ns2:_="" ns3:_="">
    <xsd:import namespace="077a1732-16d8-49d4-8384-c68a578cd80b"/>
    <xsd:import namespace="9c1c412f-b643-446d-99ef-bf26fadf0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a1732-16d8-49d4-8384-c68a578cd8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c412f-b643-446d-99ef-bf26fadf0ee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CD8CDD-24DD-40EC-A753-9D96928BC8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CC2650-9073-4D0B-B6C8-D81D7B98A183}">
  <ds:schemaRefs>
    <ds:schemaRef ds:uri="077a1732-16d8-49d4-8384-c68a578cd80b"/>
    <ds:schemaRef ds:uri="9c1c412f-b643-446d-99ef-bf26fadf0e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034DE02-DD1C-4795-AE4B-7756AF8705EE}">
  <ds:schemaRefs>
    <ds:schemaRef ds:uri="077a1732-16d8-49d4-8384-c68a578cd80b"/>
    <ds:schemaRef ds:uri="9c1c412f-b643-446d-99ef-bf26fadf0ee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1977</TotalTime>
  <Words>1305</Words>
  <Application>Microsoft Macintosh PowerPoint</Application>
  <PresentationFormat>Diavoorstelling (4:3)</PresentationFormat>
  <Paragraphs>379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6" baseType="lpstr">
      <vt:lpstr>Arial</vt:lpstr>
      <vt:lpstr>Calibri</vt:lpstr>
      <vt:lpstr>Ubuntu</vt:lpstr>
      <vt:lpstr>Verdana</vt:lpstr>
      <vt:lpstr>Wingdings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Wilma Saras</dc:creator>
  <cp:lastModifiedBy>Jurian Burgers</cp:lastModifiedBy>
  <cp:revision>2</cp:revision>
  <dcterms:created xsi:type="dcterms:W3CDTF">2014-05-12T22:36:25Z</dcterms:created>
  <dcterms:modified xsi:type="dcterms:W3CDTF">2024-10-30T19:25:23Z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0x0101001A402402927F3D428A513AB914F56F16</vt:lpwstr>
  </property>
  <property fmtid="{D5CDD505-2E9C-101B-9397-08002B2CF9AE}" pid="3" name="Order">
    <vt:r8>63400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